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12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51497-80DF-1E42-9334-AE1E5ABA5F8A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05CD0-5F2C-0447-A1FC-2EBCB7F8B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05CD0-5F2C-0447-A1FC-2EBCB7F8BB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0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4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1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3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3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7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35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5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7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9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3503"/>
            <a:ext cx="7772400" cy="1470025"/>
          </a:xfrm>
        </p:spPr>
        <p:txBody>
          <a:bodyPr/>
          <a:lstStyle/>
          <a:p>
            <a:r>
              <a:rPr lang="en-US" dirty="0" smtClean="0"/>
              <a:t>Use Imaging to Detect and Count Stainless Steel Flatware in a Tray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5541"/>
            <a:ext cx="6400800" cy="165861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Project for CS 585</a:t>
            </a:r>
          </a:p>
          <a:p>
            <a:r>
              <a:rPr lang="en-US" dirty="0" smtClean="0"/>
              <a:t>Imaging and Video Computing</a:t>
            </a:r>
          </a:p>
          <a:p>
            <a:endParaRPr lang="en-US" dirty="0" smtClean="0"/>
          </a:p>
          <a:p>
            <a:r>
              <a:rPr lang="en-US" dirty="0" smtClean="0"/>
              <a:t>Don Johnson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08" y="4574160"/>
            <a:ext cx="1802444" cy="19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1. Change from RGB to </a:t>
            </a:r>
            <a:r>
              <a:rPr lang="en-US" dirty="0" err="1" smtClean="0"/>
              <a:t>YCrCb</a:t>
            </a:r>
            <a:r>
              <a:rPr lang="en-US" dirty="0" smtClean="0"/>
              <a:t> color space because the value of the green pixel always resides between the two other bands and usually close to the blue.</a:t>
            </a:r>
          </a:p>
          <a:p>
            <a:pPr marL="0" indent="0">
              <a:buNone/>
            </a:pPr>
            <a:r>
              <a:rPr lang="en-US" dirty="0" smtClean="0"/>
              <a:t>2. Use k-means clustering to create super-pixels, background vs. object</a:t>
            </a:r>
          </a:p>
          <a:p>
            <a:pPr marL="0" indent="0">
              <a:buNone/>
            </a:pPr>
            <a:r>
              <a:rPr lang="en-US" dirty="0" smtClean="0"/>
              <a:t>3. During calibration, Save the k-mean centers, color palette and background pixel class values to be used on subsequent images. The user determines which pixels are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8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Approach: What Worked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7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5. Run flood fill algorithm to identify and enumerate objects</a:t>
            </a:r>
          </a:p>
          <a:p>
            <a:pPr marL="0" indent="0">
              <a:buNone/>
            </a:pPr>
            <a:r>
              <a:rPr lang="en-US" dirty="0" smtClean="0"/>
              <a:t>6. Calculate Hu Invariants, Area and Contour length</a:t>
            </a:r>
          </a:p>
          <a:p>
            <a:pPr marL="0" indent="0">
              <a:buNone/>
            </a:pPr>
            <a:r>
              <a:rPr lang="en-US" dirty="0" smtClean="0"/>
              <a:t>7. Classify object using table of known objects with their saved Hu Invariants and compactness descriptors</a:t>
            </a:r>
          </a:p>
          <a:p>
            <a:pPr marL="0" indent="0">
              <a:buNone/>
            </a:pPr>
            <a:r>
              <a:rPr lang="en-US" dirty="0" smtClean="0"/>
              <a:t>8. Count the classified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1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017"/>
            <a:ext cx="8229600" cy="852704"/>
          </a:xfrm>
        </p:spPr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342"/>
            <a:ext cx="8229600" cy="5273890"/>
          </a:xfrm>
        </p:spPr>
        <p:txBody>
          <a:bodyPr>
            <a:normAutofit/>
          </a:bodyPr>
          <a:lstStyle/>
          <a:p>
            <a:r>
              <a:rPr lang="en-US" dirty="0" smtClean="0"/>
              <a:t>Intensity, scale, and rotational invariant Hu’s moments: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Compactness = Area / </a:t>
            </a:r>
            <a:r>
              <a:rPr lang="en-US" i="1" dirty="0" err="1" smtClean="0"/>
              <a:t>Perimeter_Length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7" y="2467789"/>
            <a:ext cx="1460500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7" y="2772589"/>
            <a:ext cx="24892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47" y="3112336"/>
            <a:ext cx="3543300" cy="29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47" y="3404436"/>
            <a:ext cx="3289300" cy="29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47" y="4483936"/>
            <a:ext cx="7531100" cy="292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47" y="3696536"/>
            <a:ext cx="6045200" cy="78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347" y="4963380"/>
            <a:ext cx="6197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10604"/>
              </p:ext>
            </p:extLst>
          </p:nvPr>
        </p:nvGraphicFramePr>
        <p:xfrm>
          <a:off x="865671" y="1347987"/>
          <a:ext cx="7687088" cy="381000"/>
        </p:xfrm>
        <a:graphic>
          <a:graphicData uri="http://schemas.openxmlformats.org/drawingml/2006/table">
            <a:tbl>
              <a:tblPr/>
              <a:tblGrid>
                <a:gridCol w="781520"/>
                <a:gridCol w="755897"/>
                <a:gridCol w="576532"/>
                <a:gridCol w="563720"/>
                <a:gridCol w="563720"/>
                <a:gridCol w="563720"/>
                <a:gridCol w="563720"/>
                <a:gridCol w="461225"/>
                <a:gridCol w="679026"/>
                <a:gridCol w="666214"/>
                <a:gridCol w="832768"/>
                <a:gridCol w="679026"/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 Invariants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Perimeter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Compactness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19620"/>
              </p:ext>
            </p:extLst>
          </p:nvPr>
        </p:nvGraphicFramePr>
        <p:xfrm>
          <a:off x="762001" y="1771892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Forks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13408.00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1455.33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11975"/>
              </p:ext>
            </p:extLst>
          </p:nvPr>
        </p:nvGraphicFramePr>
        <p:xfrm>
          <a:off x="762001" y="2069313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37677"/>
              </p:ext>
            </p:extLst>
          </p:nvPr>
        </p:nvGraphicFramePr>
        <p:xfrm>
          <a:off x="762001" y="2396969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Knives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16883.50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38" y="2877501"/>
            <a:ext cx="5243424" cy="35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294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Input and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810"/>
            <a:ext cx="9144000" cy="61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9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Discussion of </a:t>
            </a:r>
            <a:r>
              <a:rPr lang="en-US" dirty="0" smtClean="0"/>
              <a:t>Project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When the objects are separated, and the same image is used to both classify the background and to detect objects, the accuracy approaches 100%</a:t>
            </a:r>
          </a:p>
          <a:p>
            <a:r>
              <a:rPr lang="en-US" dirty="0" smtClean="0"/>
              <a:t>When previously saved state, centers, and background classes are used to detect objects in a new image, there is usually at least one error.</a:t>
            </a:r>
          </a:p>
          <a:p>
            <a:r>
              <a:rPr lang="en-US" dirty="0" smtClean="0"/>
              <a:t>At this time the system is incapable of detecting touching or overlapping (occlusion) objects</a:t>
            </a:r>
          </a:p>
          <a:p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0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49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 and Definition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9595"/>
            <a:ext cx="8134434" cy="3297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Potential Industrial Applications</a:t>
            </a:r>
          </a:p>
          <a:p>
            <a:r>
              <a:rPr lang="en-US" dirty="0"/>
              <a:t>U</a:t>
            </a:r>
            <a:r>
              <a:rPr lang="en-US" dirty="0" smtClean="0"/>
              <a:t>sed a modified version of </a:t>
            </a:r>
            <a:r>
              <a:rPr lang="en-US" dirty="0" err="1" smtClean="0"/>
              <a:t>Zdenek</a:t>
            </a:r>
            <a:r>
              <a:rPr lang="en-US" dirty="0" smtClean="0"/>
              <a:t> </a:t>
            </a:r>
            <a:r>
              <a:rPr lang="en-US" dirty="0" err="1" smtClean="0"/>
              <a:t>Kalal’s</a:t>
            </a:r>
            <a:r>
              <a:rPr lang="en-US" dirty="0" smtClean="0"/>
              <a:t> </a:t>
            </a:r>
            <a:r>
              <a:rPr lang="en-US" dirty="0" err="1" smtClean="0"/>
              <a:t>OpenTLD</a:t>
            </a:r>
            <a:r>
              <a:rPr lang="en-US" dirty="0" smtClean="0"/>
              <a:t> system, which failed to count simple items</a:t>
            </a:r>
          </a:p>
          <a:p>
            <a:r>
              <a:rPr lang="en-US" dirty="0" smtClean="0"/>
              <a:t>Would like to create a system that counts metallic items sitting in a tray with the same accuracy that could be achieved by a human</a:t>
            </a:r>
          </a:p>
          <a:p>
            <a:r>
              <a:rPr lang="en-US" dirty="0" smtClean="0"/>
              <a:t>The process of counting the metallic objects should involve minimal human intervention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48" y="4489832"/>
            <a:ext cx="3895716" cy="2191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34" y="4313004"/>
            <a:ext cx="2941824" cy="23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Source and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Created homemade rig to hold the camera a fixed distance from a stainless steel tray covered with a surgical </a:t>
            </a:r>
            <a:r>
              <a:rPr lang="en-US" dirty="0" err="1" smtClean="0"/>
              <a:t>huck</a:t>
            </a:r>
            <a:r>
              <a:rPr lang="en-US" dirty="0" smtClean="0"/>
              <a:t> towel and containing stainless steel flatware</a:t>
            </a:r>
          </a:p>
          <a:p>
            <a:r>
              <a:rPr lang="en-US" dirty="0" smtClean="0"/>
              <a:t>Used by both high-intensity halogen and daylight for illumination</a:t>
            </a:r>
          </a:p>
          <a:p>
            <a:r>
              <a:rPr lang="en-US" dirty="0" smtClean="0"/>
              <a:t>RGB images were taken with a Sony Alpha SLR camera, downsized from the original </a:t>
            </a:r>
            <a:r>
              <a:rPr lang="en-US" dirty="0"/>
              <a:t>3872 x </a:t>
            </a:r>
            <a:r>
              <a:rPr lang="en-US" dirty="0" smtClean="0"/>
              <a:t>2592 resolution  by a factor of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9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94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Acquisition Rig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0" y="1049593"/>
            <a:ext cx="3889817" cy="5186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57" y="1049593"/>
            <a:ext cx="3593675" cy="2695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239" y="4278568"/>
            <a:ext cx="3649793" cy="18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were taken under simulated industrial lighting, and under natural daylight</a:t>
            </a:r>
          </a:p>
          <a:p>
            <a:r>
              <a:rPr lang="en-US" dirty="0" smtClean="0"/>
              <a:t>They taken both with and without a polarizing filter in front of the camera lens</a:t>
            </a:r>
          </a:p>
          <a:p>
            <a:r>
              <a:rPr lang="en-US" dirty="0" smtClean="0"/>
              <a:t>Reflections were a problem, both from objects themselves and from the tray reflecting light through the porous towel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0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53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397"/>
            <a:ext cx="4133834" cy="2767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0" y="1006397"/>
            <a:ext cx="4133834" cy="2767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83572"/>
            <a:ext cx="4056081" cy="2715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440" y="3983572"/>
            <a:ext cx="3965369" cy="26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242"/>
          </a:xfrm>
        </p:spPr>
        <p:txBody>
          <a:bodyPr/>
          <a:lstStyle/>
          <a:p>
            <a:r>
              <a:rPr lang="en-US" dirty="0" smtClean="0"/>
              <a:t>Prior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Only had experience working with thermal images and satellite multi-spectral images. Knew nothing about object detection, recognition or tracking</a:t>
            </a:r>
          </a:p>
          <a:p>
            <a:r>
              <a:rPr lang="en-US" dirty="0" smtClean="0"/>
              <a:t>Didn’t realize that </a:t>
            </a:r>
            <a:r>
              <a:rPr lang="en-US" dirty="0" err="1" smtClean="0"/>
              <a:t>OpenTLD</a:t>
            </a:r>
            <a:r>
              <a:rPr lang="en-US" dirty="0" smtClean="0"/>
              <a:t> wasn’t detecting objects correctly because it was a patch-based detection system and what I needed to being a shape-based detection system (morphological).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9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would not be too difficult because the objects had simple shapes and I could control camera pose and lighting</a:t>
            </a:r>
          </a:p>
          <a:p>
            <a:r>
              <a:rPr lang="en-US" dirty="0" smtClean="0"/>
              <a:t>Project would not involve object tracking. The object inventories were snapshots in time; objects just needed to be detected and classified</a:t>
            </a:r>
          </a:p>
          <a:p>
            <a:r>
              <a:rPr lang="en-US" dirty="0" smtClean="0"/>
              <a:t>Underestimated the difficulty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1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Technical Approach: What Didn’t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Started with Canny edge detection. The reflections in the flatware created artificial edges. There were also gaps that couldn’t be closed with simple dilation</a:t>
            </a:r>
          </a:p>
          <a:p>
            <a:r>
              <a:rPr lang="en-US" dirty="0" smtClean="0"/>
              <a:t>Canned segmentation, like Fiji’s level-set, active contours plugin. Either flowed over object edges or got stuck at suboptimal, background boundaries</a:t>
            </a:r>
          </a:p>
          <a:p>
            <a:r>
              <a:rPr lang="en-US" dirty="0" smtClean="0"/>
              <a:t>Harris-Stephens corner detection either detected false corners, or missed significant corners like the ends of the tines on the forks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667</Words>
  <Application>Microsoft Macintosh PowerPoint</Application>
  <PresentationFormat>On-screen Show (4:3)</PresentationFormat>
  <Paragraphs>98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Use Imaging to Detect and Count Stainless Steel Flatware in a Tray</vt:lpstr>
      <vt:lpstr>Motivation and Definition of Success</vt:lpstr>
      <vt:lpstr>Data: Source and Attributes</vt:lpstr>
      <vt:lpstr>Image Acquisition Rig</vt:lpstr>
      <vt:lpstr>Data Acquisition</vt:lpstr>
      <vt:lpstr>Sample Images</vt:lpstr>
      <vt:lpstr>Prior Knowledge</vt:lpstr>
      <vt:lpstr>Assumptions For This Project</vt:lpstr>
      <vt:lpstr>Technical Approach: What Didn’t Work</vt:lpstr>
      <vt:lpstr>Technical Approach</vt:lpstr>
      <vt:lpstr>Technical Approach: What Worked</vt:lpstr>
      <vt:lpstr>Technical Approach</vt:lpstr>
      <vt:lpstr>Technical Approach</vt:lpstr>
      <vt:lpstr>Sample Input and Output</vt:lpstr>
      <vt:lpstr> Discussion of Project Success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</dc:title>
  <dc:creator>Donald Johnson</dc:creator>
  <cp:lastModifiedBy>Donald Johnson</cp:lastModifiedBy>
  <cp:revision>21</cp:revision>
  <dcterms:created xsi:type="dcterms:W3CDTF">2014-04-28T18:21:57Z</dcterms:created>
  <dcterms:modified xsi:type="dcterms:W3CDTF">2014-05-01T11:21:55Z</dcterms:modified>
</cp:coreProperties>
</file>